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4" r:id="rId2"/>
    <p:sldId id="257" r:id="rId3"/>
    <p:sldId id="258" r:id="rId4"/>
    <p:sldId id="259" r:id="rId5"/>
    <p:sldId id="265" r:id="rId6"/>
    <p:sldId id="261" r:id="rId7"/>
    <p:sldId id="263" r:id="rId8"/>
    <p:sldId id="262" r:id="rId9"/>
    <p:sldId id="280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40"/>
  </p:normalViewPr>
  <p:slideViewPr>
    <p:cSldViewPr snapToGrid="0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8E014C-91CC-AD47-88A5-038E95483AE8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1B7E6-D011-3849-B229-A13079F3CC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2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A554C-6EBE-B146-B18E-6F39A084F47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874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0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E149D0-4806-CC4F-802F-04BA9A18A39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04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95FC-A2E0-8EAA-46CE-54BC3294A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441E2-5469-A94D-CC6A-A1743CDEA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960F2-00AB-9810-FC67-577392477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EB2E7-1049-B6B1-4104-F0A07412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86A20-59AD-5DDE-11CD-D8AEF4DCC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CBE6C-6B76-856C-5AE2-A97B2ED4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C290F-777F-FB61-D280-B63B8C001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BEDAD-1E25-C7E1-B35D-716A63B58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21EB7-38FE-8A15-063F-16332517A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400EF-7B27-75D4-60C4-AC0D149B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7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F1D260-6A89-B501-9C6D-3F79A50DC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9C649D-8DBE-0325-3599-020EC1A6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C8A2-A030-3B9C-0F24-85522562A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5A838-F763-9714-DFCB-881ED682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00825-6A06-F876-1949-74DAC953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64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1D65-5488-BDAC-9016-6232915B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5D1D-AD98-AB0F-CE18-C45F966D2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9E5D0C-9FAD-CA00-8A70-0BA3A4896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87210-D88C-2F35-93BB-BC51CA783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3569C-311F-DC3A-81E2-64C2DF84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9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EE11-D8CA-DDF9-D47B-A83D4878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7B011-171F-BF4D-0F77-E8ED0897E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F2475-504A-EE3A-2856-4E002C38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69F093-0D2A-6BB5-DEFF-E14910FD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959EF-6084-5C13-08AE-A6AD984D3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48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54518-75C8-1525-ACCC-6EB069361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C769C-118F-3F4A-F34F-570C8A3C2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6BD2F-9D9C-1B2F-179D-1444B5927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E71B45-DD60-19EC-52FB-9DCFFDCD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08882-BFB7-97DD-A4B5-11DB52DE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B2381A-4F1B-2309-4B2F-F00326F7B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4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4433-6F89-C929-8A95-20A780B95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2891A6-7274-8E79-B7EE-2400F04D2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148C60-F63E-8B93-F4D8-E80BC095E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8C25A9-E0BF-59CE-36C2-7CD9965DB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6F7AD3-90E9-0A72-CE2B-B92597741C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9252B-119E-D7B1-A0B8-0FB252971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DED2F5-E697-77D0-FB23-97BF2A27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54548-02CB-9D3E-3254-E8D9FE040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10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4AB84-E14F-3D2D-7460-D817A4F4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B643A-AB00-469A-03F6-EB2669956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8967D-0C06-1AD2-8E90-4A1B5E0E9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C425-E055-CDC8-9D17-93625B730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9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F1C9C-1377-541C-9990-1CD04BE5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1B6315-8C4B-AF08-F13C-83261112D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DCA41-25C9-9277-D2A9-10D7A8C33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9D6F-3055-D145-B560-2AF5052B0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93C4A-9687-4F40-C5AF-BB8CE7734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2B3C95-11F5-B237-35BA-23A3B2712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4FD67-038E-6B39-28DA-E18B6738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1635-53DD-77BC-62C4-06CE56E0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A663F-42E8-7F16-F31B-2FFB3A66D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5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84F1E-8FCD-5303-E089-B954C365A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8DAD1-99C9-F38F-4F02-73ECB59927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C10E9-BC33-7760-256E-30ABB7DB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AC858-5258-69C5-4EF0-A64ED730D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5DEA4-097F-887B-16D2-AD7E0AAA7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71E5B-E539-8F07-BC19-EDF34BF2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04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35F9D3-C405-F730-F0CC-B68108253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541EB-0C6E-1467-ADAB-161A18C6B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B4CD5-5570-1BFF-DB78-EF8D5A7369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E8CC4-BFBC-E14E-85BA-DCE74E62333B}" type="datetimeFigureOut">
              <a:rPr lang="en-US" smtClean="0"/>
              <a:t>9/19/22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F2A6D-7197-394F-A42D-432658C47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652FD-F704-4155-C208-DA59E4F0B5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8F9D7-442C-6D42-AC0A-090E5DA0D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60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3.jpeg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10" Type="http://schemas.openxmlformats.org/officeDocument/2006/relationships/image" Target="../media/image42.pn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tiff"/><Relationship Id="rId3" Type="http://schemas.openxmlformats.org/officeDocument/2006/relationships/image" Target="../media/image51.tiff"/><Relationship Id="rId7" Type="http://schemas.openxmlformats.org/officeDocument/2006/relationships/image" Target="../media/image55.tiff"/><Relationship Id="rId12" Type="http://schemas.openxmlformats.org/officeDocument/2006/relationships/image" Target="../media/image6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5" Type="http://schemas.openxmlformats.org/officeDocument/2006/relationships/image" Target="../media/image53.tiff"/><Relationship Id="rId10" Type="http://schemas.openxmlformats.org/officeDocument/2006/relationships/image" Target="../media/image58.tiff"/><Relationship Id="rId4" Type="http://schemas.openxmlformats.org/officeDocument/2006/relationships/image" Target="../media/image52.tiff"/><Relationship Id="rId9" Type="http://schemas.openxmlformats.org/officeDocument/2006/relationships/image" Target="../media/image57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tiff"/><Relationship Id="rId3" Type="http://schemas.openxmlformats.org/officeDocument/2006/relationships/image" Target="../media/image61.jpg"/><Relationship Id="rId7" Type="http://schemas.openxmlformats.org/officeDocument/2006/relationships/image" Target="../media/image52.tiff"/><Relationship Id="rId12" Type="http://schemas.openxmlformats.org/officeDocument/2006/relationships/image" Target="../media/image5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11" Type="http://schemas.openxmlformats.org/officeDocument/2006/relationships/image" Target="../media/image56.tiff"/><Relationship Id="rId5" Type="http://schemas.openxmlformats.org/officeDocument/2006/relationships/image" Target="../media/image63.png"/><Relationship Id="rId10" Type="http://schemas.openxmlformats.org/officeDocument/2006/relationships/image" Target="../media/image55.tiff"/><Relationship Id="rId4" Type="http://schemas.openxmlformats.org/officeDocument/2006/relationships/image" Target="../media/image62.png"/><Relationship Id="rId9" Type="http://schemas.openxmlformats.org/officeDocument/2006/relationships/image" Target="../media/image5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6F784-A090-E02B-9320-8048F2F37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4899"/>
          </a:xfrm>
        </p:spPr>
        <p:txBody>
          <a:bodyPr>
            <a:normAutofit/>
          </a:bodyPr>
          <a:lstStyle/>
          <a:p>
            <a:r>
              <a:rPr lang="en-US" sz="7200" dirty="0" err="1"/>
              <a:t>Biometeorología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B0F6E-D669-5C8E-F353-31E668BFA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429000"/>
            <a:ext cx="9144000" cy="694114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err="1"/>
              <a:t>Modelación</a:t>
            </a:r>
            <a:r>
              <a:rPr lang="en-US" sz="4000" dirty="0"/>
              <a:t> de la </a:t>
            </a:r>
            <a:r>
              <a:rPr lang="en-US" sz="4000" dirty="0" err="1"/>
              <a:t>fotosíntesis</a:t>
            </a:r>
            <a:r>
              <a:rPr lang="en-US" sz="4000" dirty="0"/>
              <a:t> y la </a:t>
            </a:r>
            <a:r>
              <a:rPr lang="en-US" sz="4000" dirty="0" err="1"/>
              <a:t>conductancia</a:t>
            </a:r>
            <a:r>
              <a:rPr lang="en-US" sz="4000" dirty="0"/>
              <a:t> </a:t>
            </a:r>
            <a:r>
              <a:rPr lang="en-US" sz="4000" dirty="0" err="1"/>
              <a:t>estomática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C5BD2-3C3D-D841-B275-ED5E851189C1}"/>
              </a:ext>
            </a:extLst>
          </p:cNvPr>
          <p:cNvSpPr txBox="1"/>
          <p:nvPr/>
        </p:nvSpPr>
        <p:spPr>
          <a:xfrm>
            <a:off x="8758989" y="5378116"/>
            <a:ext cx="1909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Nicolas Raab</a:t>
            </a:r>
          </a:p>
          <a:p>
            <a:r>
              <a:rPr lang="en-US" dirty="0" err="1"/>
              <a:t>nraab@uc.cl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738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3E79-460D-2E33-E81D-808F03CB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 vs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mecanísticos</a:t>
            </a:r>
            <a:endParaRPr lang="en-US" dirty="0"/>
          </a:p>
        </p:txBody>
      </p:sp>
      <p:pic>
        <p:nvPicPr>
          <p:cNvPr id="6146" name="Picture 2" descr="Modeling and Solving Curve Fitting Problems - LocalSolver">
            <a:extLst>
              <a:ext uri="{FF2B5EF4-FFF2-40B4-BE49-F238E27FC236}">
                <a16:creationId xmlns:a16="http://schemas.microsoft.com/office/drawing/2014/main" id="{01E2E57F-6A0F-0D15-1B23-4D0D7D9E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49" y="2462212"/>
            <a:ext cx="3992563" cy="301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can get full engine diagrams ? | GrabCAD Questions">
            <a:extLst>
              <a:ext uri="{FF2B5EF4-FFF2-40B4-BE49-F238E27FC236}">
                <a16:creationId xmlns:a16="http://schemas.microsoft.com/office/drawing/2014/main" id="{9E26041D-DC75-C2AD-8CD7-44AC3AE8B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6" y="2462213"/>
            <a:ext cx="3992563" cy="300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90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F79-3192-2FB0-627F-8A8502C7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Fotosintético</a:t>
            </a:r>
            <a:r>
              <a:rPr lang="en-US" dirty="0"/>
              <a:t> de Farquhar </a:t>
            </a:r>
            <a:r>
              <a:rPr lang="en-US" i="1" dirty="0"/>
              <a:t>et al.</a:t>
            </a:r>
            <a:r>
              <a:rPr lang="en-US" dirty="0"/>
              <a:t>, (1980)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25B6D-B46E-6FAC-CB93-A1D72204C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92338"/>
                <a:ext cx="10515600" cy="106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F7F1784-4397-CCD0-182C-602F00030B8A}"/>
              </a:ext>
            </a:extLst>
          </p:cNvPr>
          <p:cNvGrpSpPr/>
          <p:nvPr/>
        </p:nvGrpSpPr>
        <p:grpSpPr>
          <a:xfrm>
            <a:off x="552008" y="2614613"/>
            <a:ext cx="5648767" cy="4378803"/>
            <a:chOff x="552008" y="2614613"/>
            <a:chExt cx="5648767" cy="4378803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DD9EC25-9DC3-88E2-EF43-C69F7FCBCD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14925" y="2614613"/>
              <a:ext cx="1085850" cy="135731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0" name="Picture 2" descr="CO2 Molécula de dióxido de carbono: vector de stock (libre de regalías)  124495369 | Shutterstock">
              <a:extLst>
                <a:ext uri="{FF2B5EF4-FFF2-40B4-BE49-F238E27FC236}">
                  <a16:creationId xmlns:a16="http://schemas.microsoft.com/office/drawing/2014/main" id="{4A9588C7-BFA8-9D15-E159-71E4E14F2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070" y="4512947"/>
              <a:ext cx="2911855" cy="2480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RuBisCO - Wikipedia">
              <a:extLst>
                <a:ext uri="{FF2B5EF4-FFF2-40B4-BE49-F238E27FC236}">
                  <a16:creationId xmlns:a16="http://schemas.microsoft.com/office/drawing/2014/main" id="{69E85FA9-A94D-2A62-710F-A39F32499E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08" y="3530804"/>
              <a:ext cx="2549969" cy="1718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EC5F84-EEA0-9B84-5473-9A7CB07F51B3}"/>
              </a:ext>
            </a:extLst>
          </p:cNvPr>
          <p:cNvGrpSpPr/>
          <p:nvPr/>
        </p:nvGrpSpPr>
        <p:grpSpPr>
          <a:xfrm>
            <a:off x="6772274" y="2614613"/>
            <a:ext cx="4522787" cy="3411378"/>
            <a:chOff x="6772274" y="2614613"/>
            <a:chExt cx="4522787" cy="3411378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60EB531-E0F8-7A84-8142-E3A3B7E68C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72275" y="2614613"/>
              <a:ext cx="857250" cy="171866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2" descr="Why Does the Sun Burn Us? | NASA Space Place – NASA Science for Kids">
              <a:extLst>
                <a:ext uri="{FF2B5EF4-FFF2-40B4-BE49-F238E27FC236}">
                  <a16:creationId xmlns:a16="http://schemas.microsoft.com/office/drawing/2014/main" id="{AC002E7D-BD15-5BC7-759E-6087475F3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274" y="4447887"/>
              <a:ext cx="1700213" cy="114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The Z-Scheme Diagram of Photosynthesis">
              <a:extLst>
                <a:ext uri="{FF2B5EF4-FFF2-40B4-BE49-F238E27FC236}">
                  <a16:creationId xmlns:a16="http://schemas.microsoft.com/office/drawing/2014/main" id="{F84177A8-7085-639F-4B16-C687FA431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7737" y="4479287"/>
              <a:ext cx="2727324" cy="1546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DBAAC0-95E0-83F7-EE34-2116D3AE6913}"/>
              </a:ext>
            </a:extLst>
          </p:cNvPr>
          <p:cNvGrpSpPr/>
          <p:nvPr/>
        </p:nvGrpSpPr>
        <p:grpSpPr>
          <a:xfrm>
            <a:off x="7494207" y="2305459"/>
            <a:ext cx="4839078" cy="1536999"/>
            <a:chOff x="7494207" y="2305459"/>
            <a:chExt cx="4839078" cy="1536999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38DD4D-D059-43BF-EC9A-F66666DC59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94207" y="2671920"/>
              <a:ext cx="978280" cy="3347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76" name="Picture 8" descr="Sugar. For our little treats - Kinder Iraq">
              <a:extLst>
                <a:ext uri="{FF2B5EF4-FFF2-40B4-BE49-F238E27FC236}">
                  <a16:creationId xmlns:a16="http://schemas.microsoft.com/office/drawing/2014/main" id="{1DB2BD04-B6C4-588B-9BE6-D4AF68D03D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6912" y="2378713"/>
              <a:ext cx="1575013" cy="1390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8" name="Picture 10" descr="What is a Bottleneck?">
              <a:extLst>
                <a:ext uri="{FF2B5EF4-FFF2-40B4-BE49-F238E27FC236}">
                  <a16:creationId xmlns:a16="http://schemas.microsoft.com/office/drawing/2014/main" id="{1C24F109-1F54-2A17-47E4-549F8C90F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5662" y="2305459"/>
              <a:ext cx="2497623" cy="153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510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DD2E1-9383-DA28-7355-2B62F88A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1" t="11042" r="28880" b="45417"/>
          <a:stretch/>
        </p:blipFill>
        <p:spPr>
          <a:xfrm>
            <a:off x="185738" y="571500"/>
            <a:ext cx="6072187" cy="54003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51BEAF-B085-38E6-4F92-43807B16D4E2}"/>
              </a:ext>
            </a:extLst>
          </p:cNvPr>
          <p:cNvSpPr txBox="1"/>
          <p:nvPr/>
        </p:nvSpPr>
        <p:spPr>
          <a:xfrm>
            <a:off x="7358062" y="181957"/>
            <a:ext cx="4329113" cy="723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baseline="-25000" dirty="0"/>
              <a:t>c</a:t>
            </a:r>
            <a:r>
              <a:rPr lang="en-US" sz="2400" dirty="0"/>
              <a:t> </a:t>
            </a:r>
            <a:r>
              <a:rPr lang="en-US" sz="2400" dirty="0" err="1"/>
              <a:t>principios</a:t>
            </a:r>
            <a:r>
              <a:rPr lang="en-US" sz="2400" dirty="0"/>
              <a:t> de la </a:t>
            </a:r>
            <a:r>
              <a:rPr lang="en-US" sz="2400" dirty="0" err="1"/>
              <a:t>curva</a:t>
            </a:r>
            <a:r>
              <a:rPr lang="en-US" sz="2400" dirty="0"/>
              <a:t>,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unidad</a:t>
            </a:r>
            <a:r>
              <a:rPr lang="en-US" sz="2400" dirty="0"/>
              <a:t> extra de CO</a:t>
            </a:r>
            <a:r>
              <a:rPr lang="en-US" sz="2400" baseline="-25000" dirty="0"/>
              <a:t>2 </a:t>
            </a:r>
            <a:r>
              <a:rPr lang="en-US" sz="2400" dirty="0"/>
              <a:t>se traduce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aumento</a:t>
            </a:r>
            <a:r>
              <a:rPr lang="en-US" sz="2400" dirty="0"/>
              <a:t> nominal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fotosíntesis</a:t>
            </a:r>
            <a:r>
              <a:rPr lang="en-US" sz="2400" dirty="0"/>
              <a:t> de la hoja.</a:t>
            </a:r>
          </a:p>
          <a:p>
            <a:endParaRPr lang="en-US" sz="2400" dirty="0"/>
          </a:p>
          <a:p>
            <a:r>
              <a:rPr lang="en-US" sz="2400" dirty="0" err="1"/>
              <a:t>A</a:t>
            </a:r>
            <a:r>
              <a:rPr lang="en-US" sz="2400" baseline="-25000" dirty="0" err="1"/>
              <a:t>j</a:t>
            </a:r>
            <a:r>
              <a:rPr lang="en-US" sz="2400" baseline="-25000" dirty="0"/>
              <a:t> </a:t>
            </a:r>
            <a:r>
              <a:rPr lang="en-US" sz="2400" dirty="0"/>
              <a:t>A </a:t>
            </a:r>
            <a:r>
              <a:rPr lang="en-US" sz="2400" dirty="0" err="1"/>
              <a:t>medida</a:t>
            </a:r>
            <a:r>
              <a:rPr lang="en-US" sz="2400" dirty="0"/>
              <a:t> que </a:t>
            </a:r>
            <a:r>
              <a:rPr lang="en-US" sz="2400" dirty="0" err="1"/>
              <a:t>aumenta</a:t>
            </a:r>
            <a:r>
              <a:rPr lang="en-US" sz="2400" dirty="0"/>
              <a:t> la </a:t>
            </a:r>
            <a:r>
              <a:rPr lang="en-US" sz="2400" dirty="0" err="1"/>
              <a:t>concentración</a:t>
            </a:r>
            <a:r>
              <a:rPr lang="en-US" sz="2400" dirty="0"/>
              <a:t> interna de CO</a:t>
            </a:r>
            <a:r>
              <a:rPr lang="en-US" sz="2400" baseline="-25000" dirty="0"/>
              <a:t>2 </a:t>
            </a:r>
            <a:r>
              <a:rPr lang="en-US" sz="2400" dirty="0" err="1"/>
              <a:t>en</a:t>
            </a:r>
            <a:r>
              <a:rPr lang="en-US" sz="2400" dirty="0"/>
              <a:t> la hoja,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la hoja de </a:t>
            </a:r>
            <a:r>
              <a:rPr lang="en-US" sz="2400" dirty="0" err="1"/>
              <a:t>transformar</a:t>
            </a:r>
            <a:r>
              <a:rPr lang="en-US" sz="2400" dirty="0"/>
              <a:t> la luz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poder</a:t>
            </a:r>
            <a:r>
              <a:rPr lang="en-US" sz="2400" dirty="0"/>
              <a:t> reductor.</a:t>
            </a:r>
          </a:p>
          <a:p>
            <a:endParaRPr lang="en-US" sz="2400" dirty="0"/>
          </a:p>
          <a:p>
            <a:r>
              <a:rPr lang="en-US" sz="2400" dirty="0"/>
              <a:t>A</a:t>
            </a:r>
            <a:r>
              <a:rPr lang="en-US" sz="2400" baseline="-25000" dirty="0"/>
              <a:t>p</a:t>
            </a:r>
            <a:r>
              <a:rPr lang="en-US" sz="2400" dirty="0"/>
              <a:t> A </a:t>
            </a:r>
            <a:r>
              <a:rPr lang="en-US" sz="2400" dirty="0" err="1"/>
              <a:t>concentraciones</a:t>
            </a:r>
            <a:r>
              <a:rPr lang="en-US" sz="2400" dirty="0"/>
              <a:t> mas </a:t>
            </a:r>
            <a:r>
              <a:rPr lang="en-US" sz="2400" dirty="0" err="1"/>
              <a:t>altas</a:t>
            </a:r>
            <a:r>
              <a:rPr lang="en-US" sz="2400" dirty="0"/>
              <a:t>, la </a:t>
            </a:r>
            <a:r>
              <a:rPr lang="en-US" sz="2400" dirty="0" err="1"/>
              <a:t>fotosíntesis</a:t>
            </a:r>
            <a:r>
              <a:rPr lang="en-US" sz="2400" dirty="0"/>
              <a:t> se </a:t>
            </a:r>
            <a:r>
              <a:rPr lang="en-US" sz="2400" dirty="0" err="1"/>
              <a:t>encuentra</a:t>
            </a:r>
            <a:r>
              <a:rPr lang="en-US" sz="2400" dirty="0"/>
              <a:t> </a:t>
            </a:r>
            <a:r>
              <a:rPr lang="en-US" sz="2400" dirty="0" err="1"/>
              <a:t>limitada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capacidad</a:t>
            </a:r>
            <a:r>
              <a:rPr lang="en-US" sz="2400" dirty="0"/>
              <a:t> de </a:t>
            </a:r>
            <a:r>
              <a:rPr lang="en-US" sz="2400" dirty="0" err="1"/>
              <a:t>recuperación</a:t>
            </a:r>
            <a:r>
              <a:rPr lang="en-US" sz="2400" dirty="0"/>
              <a:t> del Pi.</a:t>
            </a:r>
            <a:endParaRPr lang="en-US" sz="2400" baseline="-25000" dirty="0"/>
          </a:p>
          <a:p>
            <a:endParaRPr lang="en-US" sz="2400" baseline="-25000" dirty="0"/>
          </a:p>
          <a:p>
            <a:endParaRPr lang="en-US" sz="2400" baseline="-25000" dirty="0"/>
          </a:p>
          <a:p>
            <a:endParaRPr lang="en-US" baseline="-25000" dirty="0"/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041788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B66D0-7749-C03F-276D-0526FDC5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12EF-3E4A-C61E-2803-69028E2F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9976" cy="660400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</a:t>
            </a:r>
            <a:r>
              <a:rPr lang="en-US" baseline="-25000" dirty="0"/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/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f>
                                <m:f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s-ES" sz="2400" b="0" i="1" smtClean="0"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C3B48C-260C-41DA-74FE-26DE42BF6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25" y="2978263"/>
                <a:ext cx="4924873" cy="1065100"/>
              </a:xfrm>
              <a:prstGeom prst="rect">
                <a:avLst/>
              </a:prstGeom>
              <a:blipFill>
                <a:blip r:embed="rId2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3B172DF2-3DFD-213C-D6D4-22C0BA25A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92017BC-DD88-4BA6-8D55-D54B9B725F03}"/>
              </a:ext>
            </a:extLst>
          </p:cNvPr>
          <p:cNvGrpSpPr/>
          <p:nvPr/>
        </p:nvGrpSpPr>
        <p:grpSpPr>
          <a:xfrm>
            <a:off x="7086600" y="2039937"/>
            <a:ext cx="1903219" cy="3775076"/>
            <a:chOff x="7086600" y="2039937"/>
            <a:chExt cx="1903219" cy="377507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813BA51-137C-935C-8DE0-65A143C6FF89}"/>
                </a:ext>
              </a:extLst>
            </p:cNvPr>
            <p:cNvCxnSpPr/>
            <p:nvPr/>
          </p:nvCxnSpPr>
          <p:spPr>
            <a:xfrm flipV="1">
              <a:off x="7086600" y="2271713"/>
              <a:ext cx="514350" cy="3543300"/>
            </a:xfrm>
            <a:prstGeom prst="straightConnector1">
              <a:avLst/>
            </a:prstGeom>
            <a:ln w="476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BF7E7-E5D5-8628-0387-852889124E45}"/>
                </a:ext>
              </a:extLst>
            </p:cNvPr>
            <p:cNvSpPr txBox="1"/>
            <p:nvPr/>
          </p:nvSpPr>
          <p:spPr>
            <a:xfrm>
              <a:off x="7618219" y="2039937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rgbClr val="FF0000"/>
                  </a:solidFill>
                </a:rPr>
                <a:t>Vc</a:t>
              </a:r>
              <a:r>
                <a:rPr lang="en-US" sz="2000" b="1" baseline="-25000" dirty="0" err="1">
                  <a:solidFill>
                    <a:srgbClr val="FF0000"/>
                  </a:solidFill>
                </a:rPr>
                <a:t>max</a:t>
              </a:r>
              <a:endParaRPr lang="en-US" sz="2000" b="1" baseline="-250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196" name="Picture 4" descr="CO2 Molécula de dióxido de carbono: vector de stock (libre de regalías)  124495369 | Shutterstock">
            <a:extLst>
              <a:ext uri="{FF2B5EF4-FFF2-40B4-BE49-F238E27FC236}">
                <a16:creationId xmlns:a16="http://schemas.microsoft.com/office/drawing/2014/main" id="{F052F90D-8331-6019-01F6-E1319109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543" y="521365"/>
            <a:ext cx="2017519" cy="1718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4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5B20B-875D-23F5-5ED6-079C945A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630D9-49D5-7C5C-611B-2F9394A3B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7713"/>
          </a:xfrm>
        </p:spPr>
        <p:txBody>
          <a:bodyPr/>
          <a:lstStyle/>
          <a:p>
            <a:r>
              <a:rPr lang="en-US" dirty="0" err="1"/>
              <a:t>Limitación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luz</a:t>
            </a:r>
          </a:p>
        </p:txBody>
      </p:sp>
      <p:pic>
        <p:nvPicPr>
          <p:cNvPr id="4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4587A3BA-F4B5-ED24-FFEE-FFEC165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7" y="158750"/>
            <a:ext cx="2588573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/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</a:rPr>
                                <m:t>+8</m:t>
                              </m:r>
                              <m:sSup>
                                <m:sSupPr>
                                  <m:ctrlP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p>
                                  <m:r>
                                    <a:rPr lang="es-ES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𝑃𝑃𝐹𝐷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𝑃𝑃𝐹𝐷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s-ES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𝑃𝑆𝐼𝐼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𝑃𝑃𝐹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𝑃𝑆𝐼𝐼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𝑃𝑃𝐹𝐷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𝑃𝑃𝐹𝐷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𝑃𝑆𝐼𝐼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𝑃𝑆𝐼𝐼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ABFB54C-59D7-DFFB-10A0-721811D19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14612" y="2474373"/>
                <a:ext cx="10975151" cy="3260893"/>
              </a:xfrm>
              <a:prstGeom prst="rect">
                <a:avLst/>
              </a:prstGeom>
              <a:blipFill>
                <a:blip r:embed="rId3"/>
                <a:stretch>
                  <a:fillRect b="-1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Light-Response Curves in Land Plants | SpringerLink">
            <a:extLst>
              <a:ext uri="{FF2B5EF4-FFF2-40B4-BE49-F238E27FC236}">
                <a16:creationId xmlns:a16="http://schemas.microsoft.com/office/drawing/2014/main" id="{FA2A0D8B-79BD-C82D-CD09-33251B0C0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433" y="2176082"/>
            <a:ext cx="3588367" cy="360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937F53-049C-3517-CC77-8A9A8BE4F1BC}"/>
              </a:ext>
            </a:extLst>
          </p:cNvPr>
          <p:cNvGrpSpPr/>
          <p:nvPr/>
        </p:nvGrpSpPr>
        <p:grpSpPr>
          <a:xfrm>
            <a:off x="8250877" y="2500691"/>
            <a:ext cx="3102923" cy="2833605"/>
            <a:chOff x="8250877" y="2500691"/>
            <a:chExt cx="3102923" cy="283360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14AA689-729C-DBA1-A6EB-AD73636FA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50877" y="2628900"/>
              <a:ext cx="973931" cy="2705396"/>
            </a:xfrm>
            <a:prstGeom prst="straightConnector1">
              <a:avLst/>
            </a:prstGeom>
            <a:ln w="4762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/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𝑃𝑆𝐼𝐼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0F7B791-D4BD-4C08-A604-0E194C3C8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564" y="4301328"/>
                  <a:ext cx="888052" cy="381515"/>
                </a:xfrm>
                <a:prstGeom prst="rect">
                  <a:avLst/>
                </a:prstGeom>
                <a:blipFill>
                  <a:blip r:embed="rId5"/>
                  <a:stretch>
                    <a:fillRect l="-2857" r="-14286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64C8A5B-4C8F-6D7E-4536-ACE334DE37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2488" y="2500691"/>
              <a:ext cx="2881312" cy="0"/>
            </a:xfrm>
            <a:prstGeom prst="line">
              <a:avLst/>
            </a:prstGeom>
            <a:ln w="571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029B83B-6D62-1748-6C8C-0E84D4BA5C6C}"/>
                </a:ext>
              </a:extLst>
            </p:cNvPr>
            <p:cNvSpPr txBox="1"/>
            <p:nvPr/>
          </p:nvSpPr>
          <p:spPr>
            <a:xfrm>
              <a:off x="10008950" y="2555684"/>
              <a:ext cx="696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6"/>
                  </a:solidFill>
                </a:rPr>
                <a:t>J</a:t>
              </a:r>
              <a:r>
                <a:rPr lang="en-US" b="1" baseline="-25000" dirty="0" err="1">
                  <a:solidFill>
                    <a:schemeClr val="accent6"/>
                  </a:solidFill>
                </a:rPr>
                <a:t>max</a:t>
              </a:r>
              <a:endParaRPr lang="en-US" b="1" baseline="-25000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520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F8D18-88C3-FFA3-BD69-6BB2426A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Modelación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de la </a:t>
            </a:r>
            <a:r>
              <a:rPr lang="en-US" dirty="0" err="1"/>
              <a:t>fotosíntesis</a:t>
            </a:r>
            <a:endParaRPr lang="en-US" dirty="0"/>
          </a:p>
        </p:txBody>
      </p:sp>
      <p:pic>
        <p:nvPicPr>
          <p:cNvPr id="4" name="Picture 8" descr="Sugar. For our little treats - Kinder Iraq">
            <a:extLst>
              <a:ext uri="{FF2B5EF4-FFF2-40B4-BE49-F238E27FC236}">
                <a16:creationId xmlns:a16="http://schemas.microsoft.com/office/drawing/2014/main" id="{DA815657-EBCB-E37A-7694-52D4D0A3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74" y="609678"/>
            <a:ext cx="1575013" cy="1390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</p:spPr>
            <p:txBody>
              <a:bodyPr/>
              <a:lstStyle/>
              <a:p>
                <a:r>
                  <a:rPr lang="en-US" dirty="0"/>
                  <a:t>Limitación </a:t>
                </a:r>
                <a:r>
                  <a:rPr lang="en-US" dirty="0" err="1"/>
                  <a:t>por</a:t>
                </a:r>
                <a:r>
                  <a:rPr lang="en-US" dirty="0"/>
                  <a:t> </a:t>
                </a:r>
                <a:r>
                  <a:rPr lang="en-US" dirty="0" err="1"/>
                  <a:t>triosas</a:t>
                </a:r>
                <a:r>
                  <a:rPr lang="en-US" dirty="0"/>
                  <a:t> 3 </a:t>
                </a:r>
                <a:r>
                  <a:rPr lang="en-US" dirty="0" err="1"/>
                  <a:t>fosfato</a:t>
                </a:r>
                <a:endParaRPr lang="en-US" dirty="0"/>
              </a:p>
              <a:p>
                <a:endParaRPr lang="en-US" baseline="-25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13D6CB-D002-C69B-00A3-A546C75221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017713"/>
              </a:xfrm>
              <a:blipFill>
                <a:blip r:embed="rId3"/>
                <a:stretch>
                  <a:fillRect l="-1086" t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Assimilation-CO2 response curves (A/Ci) generated using C4... | Download  Scientific Diagram">
            <a:extLst>
              <a:ext uri="{FF2B5EF4-FFF2-40B4-BE49-F238E27FC236}">
                <a16:creationId xmlns:a16="http://schemas.microsoft.com/office/drawing/2014/main" id="{D2E2DB23-F6D4-D61F-241F-3648433E7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20962"/>
            <a:ext cx="5654288" cy="42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71CB2D-A031-A824-37BF-D105A230E57B}"/>
              </a:ext>
            </a:extLst>
          </p:cNvPr>
          <p:cNvCxnSpPr/>
          <p:nvPr/>
        </p:nvCxnSpPr>
        <p:spPr>
          <a:xfrm>
            <a:off x="7672388" y="3028950"/>
            <a:ext cx="3681412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39F74FC-0451-3623-14F5-666377D53C22}"/>
              </a:ext>
            </a:extLst>
          </p:cNvPr>
          <p:cNvSpPr txBox="1"/>
          <p:nvPr/>
        </p:nvSpPr>
        <p:spPr>
          <a:xfrm>
            <a:off x="9072563" y="265961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TPU</a:t>
            </a:r>
          </a:p>
        </p:txBody>
      </p:sp>
    </p:spTree>
    <p:extLst>
      <p:ext uri="{BB962C8B-B14F-4D97-AF65-F5344CB8AC3E}">
        <p14:creationId xmlns:p14="http://schemas.microsoft.com/office/powerpoint/2010/main" val="2722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5" y="274638"/>
            <a:ext cx="8701808" cy="1143000"/>
          </a:xfrm>
        </p:spPr>
        <p:txBody>
          <a:bodyPr>
            <a:normAutofit fontScale="90000"/>
          </a:bodyPr>
          <a:lstStyle/>
          <a:p>
            <a:r>
              <a:rPr lang="es-ES" dirty="0" err="1"/>
              <a:t>Determinacion</a:t>
            </a:r>
            <a:r>
              <a:rPr lang="es-ES" dirty="0"/>
              <a:t> de la conductancia </a:t>
            </a:r>
            <a:r>
              <a:rPr lang="es-ES" dirty="0" err="1"/>
              <a:t>estomatica</a:t>
            </a:r>
            <a:r>
              <a:rPr lang="es-ES" dirty="0"/>
              <a:t> en función de la </a:t>
            </a:r>
            <a:r>
              <a:rPr lang="es-ES" dirty="0" err="1"/>
              <a:t>fotosintesis</a:t>
            </a:r>
            <a:endParaRPr lang="es-ES" dirty="0"/>
          </a:p>
        </p:txBody>
      </p:sp>
      <p:grpSp>
        <p:nvGrpSpPr>
          <p:cNvPr id="3" name="3 Grupo"/>
          <p:cNvGrpSpPr/>
          <p:nvPr/>
        </p:nvGrpSpPr>
        <p:grpSpPr>
          <a:xfrm>
            <a:off x="0" y="1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91744" y="1556792"/>
            <a:ext cx="576064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8528913" y="6372036"/>
            <a:ext cx="2080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 err="1"/>
              <a:t>Lambers</a:t>
            </a:r>
            <a:r>
              <a:rPr lang="es-CL" dirty="0"/>
              <a:t> </a:t>
            </a:r>
            <a:r>
              <a:rPr lang="es-CL" i="1" dirty="0"/>
              <a:t>et al.</a:t>
            </a:r>
            <a:r>
              <a:rPr lang="es-CL" dirty="0"/>
              <a:t>, 1998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99656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es-ES" dirty="0"/>
              <a:t>Eficiencia en el Uso del Agua (EUA)</a:t>
            </a:r>
          </a:p>
        </p:txBody>
      </p:sp>
      <p:grpSp>
        <p:nvGrpSpPr>
          <p:cNvPr id="3" name="3 Grupo"/>
          <p:cNvGrpSpPr/>
          <p:nvPr/>
        </p:nvGrpSpPr>
        <p:grpSpPr>
          <a:xfrm>
            <a:off x="1524001" y="2"/>
            <a:ext cx="1115617" cy="6857999"/>
            <a:chOff x="0" y="1"/>
            <a:chExt cx="1115617" cy="6857999"/>
          </a:xfrm>
        </p:grpSpPr>
        <p:pic>
          <p:nvPicPr>
            <p:cNvPr id="5" name="Picture 14" descr="http://t2.gstatic.com/images?q=tbn:ANd9GcTsHJn06ouQwknj3_rguOgiMdn7Gehhs1hLf9pqw5NhfSGiWvkwWcLbMk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5157192"/>
              <a:ext cx="1115616" cy="850792"/>
            </a:xfrm>
            <a:prstGeom prst="rect">
              <a:avLst/>
            </a:prstGeom>
            <a:noFill/>
          </p:spPr>
        </p:pic>
        <p:pic>
          <p:nvPicPr>
            <p:cNvPr id="6" name="Picture 16" descr="http://static.panoramio.com/photos/original/6283901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" y="1"/>
              <a:ext cx="1115616" cy="908719"/>
            </a:xfrm>
            <a:prstGeom prst="rect">
              <a:avLst/>
            </a:prstGeom>
            <a:noFill/>
          </p:spPr>
        </p:pic>
        <p:pic>
          <p:nvPicPr>
            <p:cNvPr id="7" name="Picture 18" descr="http://www.chlorischile.cl/Cantillana/andino2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908720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8" name="Picture 20" descr="http://3.bp.blogspot.com/_KjdVdfwMPJM/TVG5e9rumDI/AAAAAAAAAjg/XUm52QXGerY/s640/_MG_0781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1700808"/>
              <a:ext cx="1115616" cy="792368"/>
            </a:xfrm>
            <a:prstGeom prst="rect">
              <a:avLst/>
            </a:prstGeom>
            <a:noFill/>
          </p:spPr>
        </p:pic>
        <p:pic>
          <p:nvPicPr>
            <p:cNvPr id="9" name="Picture 22" descr="http://www.instalacionenergiasolar.com/energia/radiacion-solar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" y="2492896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0" name="Picture 24" descr="http://www.quo.es/var/quo/storage/images/ciencia/naturaleza/bajo_la_lluvia/q182_08_lluvia/272221-1-esl-ES/q182_08_lluvi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" y="3429000"/>
              <a:ext cx="1115616" cy="936104"/>
            </a:xfrm>
            <a:prstGeom prst="rect">
              <a:avLst/>
            </a:prstGeom>
            <a:noFill/>
          </p:spPr>
        </p:pic>
        <p:pic>
          <p:nvPicPr>
            <p:cNvPr id="11" name="Picture 26" descr="http://www.alejandroherrero.com/public/2009/11/2009-09-13-Visita-chalet-Pobla-Vallbona-Valencia-pequenyos-detalles-bellotas-verdes-matorral-10-300v2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4365104"/>
              <a:ext cx="1115616" cy="792088"/>
            </a:xfrm>
            <a:prstGeom prst="rect">
              <a:avLst/>
            </a:prstGeom>
            <a:noFill/>
          </p:spPr>
        </p:pic>
        <p:pic>
          <p:nvPicPr>
            <p:cNvPr id="12" name="Picture 28" descr="http://farm4.static.flickr.com/3169/3049537990_5e74e64288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0" y="5949280"/>
              <a:ext cx="1115616" cy="908720"/>
            </a:xfrm>
            <a:prstGeom prst="rect">
              <a:avLst/>
            </a:prstGeom>
            <a:noFill/>
          </p:spPr>
        </p:pic>
      </p:grp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63752" y="1461748"/>
            <a:ext cx="5976664" cy="5396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Rectángulo"/>
          <p:cNvSpPr/>
          <p:nvPr/>
        </p:nvSpPr>
        <p:spPr>
          <a:xfrm>
            <a:off x="9092078" y="6372036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dirty="0"/>
              <a:t>Nobel, 2005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B0F29-E609-3267-13CC-79DA1F13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Modelacion</a:t>
            </a:r>
            <a:r>
              <a:rPr lang="en-US" dirty="0"/>
              <a:t> de la </a:t>
            </a:r>
            <a:r>
              <a:rPr lang="en-US" dirty="0" err="1"/>
              <a:t>conductancia</a:t>
            </a:r>
            <a:r>
              <a:rPr lang="en-US" dirty="0"/>
              <a:t> </a:t>
            </a:r>
            <a:r>
              <a:rPr lang="en-US" dirty="0" err="1"/>
              <a:t>estomatica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Ball-Woodrow-Berry approach:</a:t>
                </a:r>
                <a:endParaRPr lang="en-US" b="0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 err="1"/>
                  <a:t>Leuning</a:t>
                </a:r>
                <a:r>
                  <a:rPr lang="en-US" dirty="0"/>
                  <a:t> approach: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)(1+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15A1B2-65E8-E024-8B8D-DBB1400C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6423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781A3-B745-2D47-A2F5-53177DFA6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El modelo multiplicative de Jarvis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FF45F66-F444-65D4-DA3B-1F2E9B28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31" y="2742397"/>
            <a:ext cx="4331369" cy="3291840"/>
          </a:xfrm>
          <a:prstGeom prst="rect">
            <a:avLst/>
          </a:prstGeom>
        </p:spPr>
      </p:pic>
      <p:sp>
        <p:nvSpPr>
          <p:cNvPr id="16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E1634E9-AA6C-FBBD-460D-190A8E63B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7" r="13093"/>
          <a:stretch/>
        </p:blipFill>
        <p:spPr>
          <a:xfrm>
            <a:off x="6578516" y="3066234"/>
            <a:ext cx="4974336" cy="26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3C56-AFC0-593C-128B-DBCD3E429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9971-7BDD-D5CF-3D08-8DEB51327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Surface Energy | Atmospheric Turbulence &amp; Diffusion Division">
            <a:extLst>
              <a:ext uri="{FF2B5EF4-FFF2-40B4-BE49-F238E27FC236}">
                <a16:creationId xmlns:a16="http://schemas.microsoft.com/office/drawing/2014/main" id="{25A92249-CA75-13A0-1B22-ED91F44A9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7" y="638395"/>
            <a:ext cx="9401173" cy="621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27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E556-E48D-A2EE-28C2-0D491AE20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3E93BD-FA5A-D7B0-362C-54A7C1D82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" y="2052638"/>
            <a:ext cx="10205082" cy="444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6E3C-FDA2-2266-6B2E-7CA6346CA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Integracion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de Dynamic Global Vegetation Models (DVGMs)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4CA352-A86C-87AE-5A12-DC572AB4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7991476" cy="537521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D79C7E1-50F2-D83F-25F4-AE7FED6A501F}"/>
              </a:ext>
            </a:extLst>
          </p:cNvPr>
          <p:cNvGrpSpPr/>
          <p:nvPr/>
        </p:nvGrpSpPr>
        <p:grpSpPr>
          <a:xfrm>
            <a:off x="8101013" y="3154335"/>
            <a:ext cx="5189366" cy="2447925"/>
            <a:chOff x="1685925" y="1633537"/>
            <a:chExt cx="6975303" cy="386715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47A281C-9515-F439-CBEF-08E9DC7DF499}"/>
                </a:ext>
              </a:extLst>
            </p:cNvPr>
            <p:cNvCxnSpPr/>
            <p:nvPr/>
          </p:nvCxnSpPr>
          <p:spPr>
            <a:xfrm>
              <a:off x="1685925" y="5500687"/>
              <a:ext cx="4638675" cy="0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D7DDB88-8848-5EE7-045F-A3E0F9E140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0938" y="4433888"/>
              <a:ext cx="0" cy="1066799"/>
            </a:xfrm>
            <a:prstGeom prst="line">
              <a:avLst/>
            </a:prstGeom>
            <a:ln w="539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5C4E8D-3D5D-8651-0D68-664C7CA05F4A}"/>
                </a:ext>
              </a:extLst>
            </p:cNvPr>
            <p:cNvSpPr/>
            <p:nvPr/>
          </p:nvSpPr>
          <p:spPr>
            <a:xfrm>
              <a:off x="2340769" y="2815976"/>
              <a:ext cx="2700338" cy="172878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/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𝐿𝐴𝐼</m:t>
                      </m:r>
                    </m:oMath>
                  </a14:m>
                  <a:r>
                    <a:rPr lang="en-US" dirty="0"/>
                    <a:t> </a:t>
                  </a: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C29B319-C125-7CF1-E2AC-6112FBA628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120" y="3457188"/>
                  <a:ext cx="129933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9211" r="-35526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72F9F4-17C2-1EEC-B78A-E84C7F7BC814}"/>
                </a:ext>
              </a:extLst>
            </p:cNvPr>
            <p:cNvCxnSpPr>
              <a:cxnSpLocks/>
            </p:cNvCxnSpPr>
            <p:nvPr/>
          </p:nvCxnSpPr>
          <p:spPr>
            <a:xfrm>
              <a:off x="2700337" y="1633537"/>
              <a:ext cx="800100" cy="1085850"/>
            </a:xfrm>
            <a:prstGeom prst="straightConnector1">
              <a:avLst/>
            </a:prstGeom>
            <a:ln w="155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/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5C58D30-DB4C-B9A6-410F-F68327B06C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671" y="1916131"/>
                  <a:ext cx="665403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5128" b="-6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EBE2BB-0CAA-55ED-7008-A3C1A5E35DC5}"/>
                </a:ext>
              </a:extLst>
            </p:cNvPr>
            <p:cNvCxnSpPr>
              <a:cxnSpLocks/>
            </p:cNvCxnSpPr>
            <p:nvPr/>
          </p:nvCxnSpPr>
          <p:spPr>
            <a:xfrm>
              <a:off x="4197197" y="4544764"/>
              <a:ext cx="337651" cy="551557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/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Ω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𝐿𝐴𝐼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8BE8A10-4039-B5EF-9709-2E427AA734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466" y="4992029"/>
                  <a:ext cx="6100762" cy="380810"/>
                </a:xfrm>
                <a:prstGeom prst="rect">
                  <a:avLst/>
                </a:prstGeom>
                <a:blipFill>
                  <a:blip r:embed="rId5"/>
                  <a:stretch>
                    <a:fillRect b="-8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777562-373F-A942-321C-05A8B113EF3B}"/>
                </a:ext>
              </a:extLst>
            </p:cNvPr>
            <p:cNvCxnSpPr/>
            <p:nvPr/>
          </p:nvCxnSpPr>
          <p:spPr>
            <a:xfrm>
              <a:off x="2340769" y="3114675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F380C65-18CF-425F-0637-B7C065C82365}"/>
                </a:ext>
              </a:extLst>
            </p:cNvPr>
            <p:cNvCxnSpPr/>
            <p:nvPr/>
          </p:nvCxnSpPr>
          <p:spPr>
            <a:xfrm>
              <a:off x="2340769" y="342900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C62291E-5FBE-795F-40A3-8C434124ACA7}"/>
                </a:ext>
              </a:extLst>
            </p:cNvPr>
            <p:cNvCxnSpPr/>
            <p:nvPr/>
          </p:nvCxnSpPr>
          <p:spPr>
            <a:xfrm>
              <a:off x="2340769" y="4040122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960FCAE-3FA2-2BA4-76B4-68E19311BFE6}"/>
                </a:ext>
              </a:extLst>
            </p:cNvPr>
            <p:cNvCxnSpPr/>
            <p:nvPr/>
          </p:nvCxnSpPr>
          <p:spPr>
            <a:xfrm>
              <a:off x="2340769" y="3734187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0F37608-C498-99B9-FFC7-4005C72FD8AE}"/>
                </a:ext>
              </a:extLst>
            </p:cNvPr>
            <p:cNvCxnSpPr/>
            <p:nvPr/>
          </p:nvCxnSpPr>
          <p:spPr>
            <a:xfrm>
              <a:off x="2340769" y="4340070"/>
              <a:ext cx="2700338" cy="0"/>
            </a:xfrm>
            <a:prstGeom prst="line">
              <a:avLst/>
            </a:prstGeom>
            <a:ln w="317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5874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7395867-35ED-5346-A3DF-C1322C77FA84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B6491B7-B9D5-BA4E-984F-290FEF110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5056A3-44EF-AA4C-8FB6-C1E49D394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76C9F1-5885-6042-9C21-92B52F514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8E7AAE-C515-C746-A4B7-DC6C09772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25156C-3933-2B45-8F08-89A0C2303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CE36B-7FC1-8B42-AE17-9AF64F760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15257D4-8B37-B046-89B5-05A2DD2A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8C8901-C388-5C42-AD06-6E246679BE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388" y="535780"/>
            <a:ext cx="7359650" cy="60784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F6C2D2-9264-764D-945D-24F00F4701EE}"/>
              </a:ext>
            </a:extLst>
          </p:cNvPr>
          <p:cNvSpPr txBox="1"/>
          <p:nvPr/>
        </p:nvSpPr>
        <p:spPr>
          <a:xfrm rot="16200000">
            <a:off x="4292975" y="4743839"/>
            <a:ext cx="2458288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9FD0C5-362D-CE4C-9D47-46C246693768}"/>
              </a:ext>
            </a:extLst>
          </p:cNvPr>
          <p:cNvSpPr txBox="1"/>
          <p:nvPr/>
        </p:nvSpPr>
        <p:spPr>
          <a:xfrm rot="16200000">
            <a:off x="3058319" y="3516326"/>
            <a:ext cx="4913313" cy="400110"/>
          </a:xfrm>
          <a:prstGeom prst="rect">
            <a:avLst/>
          </a:prstGeom>
          <a:solidFill>
            <a:srgbClr val="CCA69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CARBON DIOXIDE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C3474A-0EE2-0143-A8E9-ABEC31DE76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3351" y="4137818"/>
            <a:ext cx="3033712" cy="1811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A10D15-4F32-1D4B-92E8-6EB17BFA5F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0657" y="3971924"/>
            <a:ext cx="3835400" cy="212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193A7D-DA30-B247-9959-2DAEBAD7FCE8}"/>
              </a:ext>
            </a:extLst>
          </p:cNvPr>
          <p:cNvGrpSpPr/>
          <p:nvPr/>
        </p:nvGrpSpPr>
        <p:grpSpPr>
          <a:xfrm>
            <a:off x="0" y="-1"/>
            <a:ext cx="1483680" cy="6858001"/>
            <a:chOff x="-4612" y="-1"/>
            <a:chExt cx="1483680" cy="685800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FE1ADAC-EDE2-D54B-8810-B22C1AB23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9C21EA2-9643-C144-9246-5657D17E7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DE603CE-601C-3348-BDAF-4B1F79BF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FDEF339-914C-0146-B651-28375E0D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38E109-7E5F-AA49-89D3-A69525DA8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870BCA-F596-EE49-BA62-123EB30FF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C6E9021-5767-4144-B5FB-B9CDC1E2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65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tree grow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64" y="1881908"/>
            <a:ext cx="4818042" cy="361353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095" y="451333"/>
            <a:ext cx="4247985" cy="226736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140" y="2472190"/>
            <a:ext cx="3810000" cy="3162300"/>
          </a:xfrm>
          <a:prstGeom prst="rect">
            <a:avLst/>
          </a:prstGeom>
        </p:spPr>
      </p:pic>
      <p:cxnSp>
        <p:nvCxnSpPr>
          <p:cNvPr id="18" name="Conector recto de flecha 17"/>
          <p:cNvCxnSpPr/>
          <p:nvPr/>
        </p:nvCxnSpPr>
        <p:spPr>
          <a:xfrm>
            <a:off x="6472080" y="3085152"/>
            <a:ext cx="927413" cy="0"/>
          </a:xfrm>
          <a:prstGeom prst="straightConnector1">
            <a:avLst/>
          </a:prstGeom>
          <a:ln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6662100" y="2595083"/>
            <a:ext cx="88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8000"/>
                </a:solidFill>
              </a:rPr>
              <a:t>NPP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519236" y="5844143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Source</a:t>
            </a:r>
            <a:endParaRPr lang="es-ES" sz="28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224095" y="2733834"/>
            <a:ext cx="2848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/>
              <a:t>Sink</a:t>
            </a:r>
            <a:endParaRPr lang="es-ES" sz="28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2893209" y="6057796"/>
            <a:ext cx="435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Moving</a:t>
            </a:r>
            <a:r>
              <a:rPr lang="es-ES" sz="1200" dirty="0"/>
              <a:t> </a:t>
            </a:r>
            <a:r>
              <a:rPr lang="es-ES" sz="1200" dirty="0" err="1"/>
              <a:t>beyond</a:t>
            </a:r>
            <a:r>
              <a:rPr lang="es-ES" sz="1200" dirty="0"/>
              <a:t> </a:t>
            </a:r>
            <a:r>
              <a:rPr lang="es-ES" sz="1200" dirty="0" err="1"/>
              <a:t>photosynthesis</a:t>
            </a:r>
            <a:r>
              <a:rPr lang="es-ES" sz="1200" dirty="0"/>
              <a:t>: </a:t>
            </a:r>
            <a:r>
              <a:rPr lang="es-ES" sz="1200" dirty="0" err="1"/>
              <a:t>from</a:t>
            </a:r>
            <a:r>
              <a:rPr lang="es-ES" sz="1200" dirty="0"/>
              <a:t> </a:t>
            </a:r>
            <a:r>
              <a:rPr lang="es-ES" sz="1200" dirty="0" err="1"/>
              <a:t>carbon</a:t>
            </a:r>
            <a:r>
              <a:rPr lang="es-ES" sz="1200" dirty="0"/>
              <a:t> </a:t>
            </a:r>
            <a:r>
              <a:rPr lang="es-ES" sz="1200" dirty="0" err="1"/>
              <a:t>source</a:t>
            </a:r>
            <a:r>
              <a:rPr lang="es-ES" sz="1200" dirty="0"/>
              <a:t> </a:t>
            </a:r>
            <a:r>
              <a:rPr lang="es-ES" sz="1200" dirty="0" err="1"/>
              <a:t>to</a:t>
            </a:r>
            <a:r>
              <a:rPr lang="es-ES" sz="1200" dirty="0"/>
              <a:t> </a:t>
            </a:r>
            <a:r>
              <a:rPr lang="es-ES" sz="1200" dirty="0" err="1"/>
              <a:t>sink</a:t>
            </a:r>
            <a:r>
              <a:rPr lang="es-ES" sz="1200" dirty="0"/>
              <a:t> </a:t>
            </a:r>
            <a:r>
              <a:rPr lang="es-ES" sz="1200" dirty="0" err="1"/>
              <a:t>driven</a:t>
            </a:r>
            <a:r>
              <a:rPr lang="es-ES" sz="1200" dirty="0"/>
              <a:t> </a:t>
            </a:r>
            <a:r>
              <a:rPr lang="es-ES" sz="1200" dirty="0" err="1"/>
              <a:t>vegetation</a:t>
            </a:r>
            <a:r>
              <a:rPr lang="es-ES" sz="1200" dirty="0"/>
              <a:t> </a:t>
            </a:r>
            <a:r>
              <a:rPr lang="es-ES" sz="1200" dirty="0" err="1"/>
              <a:t>modelling</a:t>
            </a:r>
            <a:endParaRPr lang="es-ES" sz="1200" dirty="0"/>
          </a:p>
          <a:p>
            <a:r>
              <a:rPr lang="es-ES" sz="1200" dirty="0" err="1"/>
              <a:t>Fatichi</a:t>
            </a:r>
            <a:r>
              <a:rPr lang="es-ES" sz="1200" dirty="0"/>
              <a:t> et al. 2013; New </a:t>
            </a:r>
            <a:r>
              <a:rPr lang="es-ES" sz="1200" dirty="0" err="1"/>
              <a:t>Phitol</a:t>
            </a:r>
            <a:r>
              <a:rPr lang="es-ES" sz="1200" dirty="0"/>
              <a:t>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2301DD-5F6B-4F44-BA21-E994468DEB91}"/>
              </a:ext>
            </a:extLst>
          </p:cNvPr>
          <p:cNvGrpSpPr/>
          <p:nvPr/>
        </p:nvGrpSpPr>
        <p:grpSpPr>
          <a:xfrm>
            <a:off x="-4612" y="-1"/>
            <a:ext cx="1483680" cy="6858001"/>
            <a:chOff x="-4612" y="-1"/>
            <a:chExt cx="1483680" cy="685800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4C2A55D-FD1D-C84B-8991-C13CB9A1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-1"/>
              <a:ext cx="1479068" cy="107156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3DC694B-4890-9444-BC8E-1E911A4F7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071562"/>
              <a:ext cx="1479067" cy="98425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4AF857-1C6E-9043-B885-426715A30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4609" y="2049060"/>
              <a:ext cx="1483675" cy="10926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CB89F6-2E3F-9046-8C14-579925ECA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4612" y="6199188"/>
              <a:ext cx="1469386" cy="65881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3B53525-FFE8-924A-A5D4-CCB45C83C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971924"/>
              <a:ext cx="1479067" cy="107156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E55DDA-D3B3-DE4C-8203-C66C99A2C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4610" y="5035196"/>
              <a:ext cx="1483675" cy="116399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F4338F8-01FA-1A43-8666-8C77CA450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4612" y="3141666"/>
              <a:ext cx="1483677" cy="11557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3239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E3082F-7EAE-92B8-D3C9-ADC3ED30AF86}"/>
              </a:ext>
            </a:extLst>
          </p:cNvPr>
          <p:cNvSpPr txBox="1"/>
          <p:nvPr/>
        </p:nvSpPr>
        <p:spPr>
          <a:xfrm>
            <a:off x="814388" y="500063"/>
            <a:ext cx="1121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Qué</a:t>
            </a:r>
            <a:r>
              <a:rPr lang="en-US" sz="3600" dirty="0"/>
              <a:t> es la </a:t>
            </a:r>
            <a:r>
              <a:rPr lang="en-US" sz="3600" dirty="0" err="1"/>
              <a:t>fotosínteis</a:t>
            </a:r>
            <a:r>
              <a:rPr lang="en-US" sz="3600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D81D4-97AE-9943-7D93-0632E04C71B5}"/>
              </a:ext>
            </a:extLst>
          </p:cNvPr>
          <p:cNvSpPr txBox="1"/>
          <p:nvPr/>
        </p:nvSpPr>
        <p:spPr>
          <a:xfrm>
            <a:off x="554355" y="3282454"/>
            <a:ext cx="6000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6 CO</a:t>
            </a:r>
            <a:r>
              <a:rPr lang="en-US" sz="3600" baseline="-25000" dirty="0"/>
              <a:t>2 </a:t>
            </a:r>
            <a:r>
              <a:rPr lang="en-US" sz="3600" dirty="0"/>
              <a:t>+ 6H</a:t>
            </a:r>
            <a:r>
              <a:rPr lang="en-US" sz="3600" baseline="-25000" dirty="0"/>
              <a:t>2</a:t>
            </a:r>
            <a:r>
              <a:rPr lang="en-US" sz="3600" dirty="0"/>
              <a:t>O </a:t>
            </a:r>
            <a:r>
              <a:rPr lang="en-US" sz="3600" dirty="0">
                <a:sym typeface="Wingdings" pitchFamily="2" charset="2"/>
              </a:rPr>
              <a:t> C</a:t>
            </a:r>
            <a:r>
              <a:rPr lang="en-US" sz="3600" baseline="-25000" dirty="0">
                <a:sym typeface="Wingdings" pitchFamily="2" charset="2"/>
              </a:rPr>
              <a:t>6</a:t>
            </a:r>
            <a:r>
              <a:rPr lang="en-US" sz="3600" dirty="0">
                <a:sym typeface="Wingdings" pitchFamily="2" charset="2"/>
              </a:rPr>
              <a:t>H</a:t>
            </a:r>
            <a:r>
              <a:rPr lang="en-US" sz="3600" baseline="-25000" dirty="0">
                <a:sym typeface="Wingdings" pitchFamily="2" charset="2"/>
              </a:rPr>
              <a:t>12</a:t>
            </a:r>
            <a:r>
              <a:rPr lang="en-US" sz="3600" dirty="0">
                <a:sym typeface="Wingdings" pitchFamily="2" charset="2"/>
              </a:rPr>
              <a:t>O</a:t>
            </a:r>
            <a:r>
              <a:rPr lang="en-US" sz="3600" baseline="-25000" dirty="0">
                <a:sym typeface="Wingdings" pitchFamily="2" charset="2"/>
              </a:rPr>
              <a:t>6 </a:t>
            </a:r>
            <a:r>
              <a:rPr lang="en-US" sz="3600" dirty="0">
                <a:sym typeface="Wingdings" pitchFamily="2" charset="2"/>
              </a:rPr>
              <a:t>+ 6O</a:t>
            </a:r>
            <a:r>
              <a:rPr lang="en-US" sz="3600" baseline="-25000" dirty="0">
                <a:sym typeface="Wingdings" pitchFamily="2" charset="2"/>
              </a:rPr>
              <a:t>2</a:t>
            </a:r>
            <a:endParaRPr lang="en-US" sz="3600" baseline="-25000" dirty="0"/>
          </a:p>
        </p:txBody>
      </p:sp>
      <p:pic>
        <p:nvPicPr>
          <p:cNvPr id="2050" name="Picture 2" descr="Imágenes de Photosynthesis | Vectores, fotos de stock y PSD gratuitos">
            <a:extLst>
              <a:ext uri="{FF2B5EF4-FFF2-40B4-BE49-F238E27FC236}">
                <a16:creationId xmlns:a16="http://schemas.microsoft.com/office/drawing/2014/main" id="{AB2CA595-C9E1-DA04-29F5-7806E6F5F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58" y="544354"/>
            <a:ext cx="4429554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B206680F-CCD1-C1C1-40CB-7DE90E4411E5}"/>
              </a:ext>
            </a:extLst>
          </p:cNvPr>
          <p:cNvCxnSpPr/>
          <p:nvPr/>
        </p:nvCxnSpPr>
        <p:spPr>
          <a:xfrm rot="16200000" flipH="1">
            <a:off x="2633200" y="2632556"/>
            <a:ext cx="737235" cy="342900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D752D16F-2DAC-4A3D-D9DB-D0B6B9AB1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54" y="1455083"/>
            <a:ext cx="1378026" cy="9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philosophy of carbon: meso-entropy materials - Faraday Discussions (RSC  Publishing)">
            <a:extLst>
              <a:ext uri="{FF2B5EF4-FFF2-40B4-BE49-F238E27FC236}">
                <a16:creationId xmlns:a16="http://schemas.microsoft.com/office/drawing/2014/main" id="{A71B60BF-A4CC-36C8-29BE-4C264C432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780" y="4364377"/>
            <a:ext cx="42799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56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ark Reaction and Photorespiration: Videos, Concepts, Reactions, Types">
            <a:extLst>
              <a:ext uri="{FF2B5EF4-FFF2-40B4-BE49-F238E27FC236}">
                <a16:creationId xmlns:a16="http://schemas.microsoft.com/office/drawing/2014/main" id="{03F06E26-A931-AFEC-48FA-3091CBE36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15198" y="1462847"/>
            <a:ext cx="4074571" cy="475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hotophosphorylati , light reaction,non cyclic ETS and Z-scheme  photosynthesis - YouTube">
            <a:extLst>
              <a:ext uri="{FF2B5EF4-FFF2-40B4-BE49-F238E27FC236}">
                <a16:creationId xmlns:a16="http://schemas.microsoft.com/office/drawing/2014/main" id="{048297CC-8DC8-C8F5-7999-9D7C64EED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4" y="1785937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659B48-0D59-7299-D309-984230E009CC}"/>
              </a:ext>
            </a:extLst>
          </p:cNvPr>
          <p:cNvSpPr txBox="1"/>
          <p:nvPr/>
        </p:nvSpPr>
        <p:spPr>
          <a:xfrm>
            <a:off x="527646" y="1148000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Reaction</a:t>
            </a:r>
          </a:p>
        </p:txBody>
      </p:sp>
      <p:pic>
        <p:nvPicPr>
          <p:cNvPr id="5" name="Picture 2" descr="Why Does the Sun Burn Us? | NASA Space Place – NASA Science for Kids">
            <a:extLst>
              <a:ext uri="{FF2B5EF4-FFF2-40B4-BE49-F238E27FC236}">
                <a16:creationId xmlns:a16="http://schemas.microsoft.com/office/drawing/2014/main" id="{61EDAB1B-2397-A1F8-A0E8-2C76FB923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46" y="620517"/>
            <a:ext cx="1735462" cy="116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A7F408-5F58-B21A-F5FE-4AF361AB96BC}"/>
              </a:ext>
            </a:extLst>
          </p:cNvPr>
          <p:cNvSpPr txBox="1"/>
          <p:nvPr/>
        </p:nvSpPr>
        <p:spPr>
          <a:xfrm>
            <a:off x="6562753" y="988501"/>
            <a:ext cx="520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Dark Reaction</a:t>
            </a:r>
          </a:p>
        </p:txBody>
      </p:sp>
      <p:pic>
        <p:nvPicPr>
          <p:cNvPr id="3082" name="Picture 10" descr="ilustración vectorial de fondo estrella de: vector de stock (libre de  regalías) 730238146 | Shutterstock">
            <a:extLst>
              <a:ext uri="{FF2B5EF4-FFF2-40B4-BE49-F238E27FC236}">
                <a16:creationId xmlns:a16="http://schemas.microsoft.com/office/drawing/2014/main" id="{89706E9A-D8EB-E0B0-4D0B-0C291F699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682" y="496406"/>
            <a:ext cx="1272087" cy="137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19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B65D-52B5-F6BE-1589-829E0762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la </a:t>
            </a:r>
            <a:r>
              <a:rPr lang="en-US" dirty="0" err="1"/>
              <a:t>fotosíntesis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9FB57-FDD8-8E7A-E4E5-2AB0820F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Cotejar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conocimiento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procesos</a:t>
            </a:r>
            <a:r>
              <a:rPr lang="en-US" dirty="0"/>
              <a:t> y </a:t>
            </a:r>
            <a:r>
              <a:rPr lang="en-US" dirty="0" err="1"/>
              <a:t>parametros</a:t>
            </a:r>
            <a:r>
              <a:rPr lang="en-US" dirty="0"/>
              <a:t> se </a:t>
            </a:r>
            <a:r>
              <a:rPr lang="en-US" dirty="0" err="1"/>
              <a:t>correlaciona</a:t>
            </a:r>
            <a:r>
              <a:rPr lang="en-US" dirty="0"/>
              <a:t> con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empíricos</a:t>
            </a:r>
            <a:r>
              <a:rPr lang="en-US" dirty="0"/>
              <a:t>.</a:t>
            </a:r>
          </a:p>
          <a:p>
            <a:r>
              <a:rPr lang="en-US" dirty="0" err="1"/>
              <a:t>Predicción</a:t>
            </a:r>
            <a:r>
              <a:rPr lang="en-US" dirty="0"/>
              <a:t> de la </a:t>
            </a:r>
            <a:r>
              <a:rPr lang="en-US" dirty="0" err="1"/>
              <a:t>capacidad</a:t>
            </a:r>
            <a:r>
              <a:rPr lang="en-US" dirty="0"/>
              <a:t> de la </a:t>
            </a:r>
            <a:r>
              <a:rPr lang="en-US" dirty="0" err="1"/>
              <a:t>vegetación</a:t>
            </a:r>
            <a:r>
              <a:rPr lang="en-US" dirty="0"/>
              <a:t> de </a:t>
            </a:r>
            <a:r>
              <a:rPr lang="en-US" dirty="0" err="1"/>
              <a:t>fijar</a:t>
            </a:r>
            <a:r>
              <a:rPr lang="en-US" dirty="0"/>
              <a:t> </a:t>
            </a:r>
            <a:r>
              <a:rPr lang="en-US" dirty="0" err="1"/>
              <a:t>carbono</a:t>
            </a:r>
            <a:r>
              <a:rPr lang="en-US" dirty="0"/>
              <a:t> bajo </a:t>
            </a:r>
            <a:r>
              <a:rPr lang="en-US" dirty="0" err="1"/>
              <a:t>condiciones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constante</a:t>
            </a:r>
            <a:r>
              <a:rPr lang="en-US" dirty="0"/>
              <a:t> </a:t>
            </a:r>
            <a:r>
              <a:rPr lang="en-US" dirty="0" err="1"/>
              <a:t>cambio</a:t>
            </a:r>
            <a:endParaRPr lang="en-US" dirty="0"/>
          </a:p>
        </p:txBody>
      </p:sp>
      <p:pic>
        <p:nvPicPr>
          <p:cNvPr id="5122" name="Picture 2" descr="Diversifying Crops Is Good For The Planet. But Can It Be Good For Farmers'  Wallets? : The Salt : NPR">
            <a:extLst>
              <a:ext uri="{FF2B5EF4-FFF2-40B4-BE49-F238E27FC236}">
                <a16:creationId xmlns:a16="http://schemas.microsoft.com/office/drawing/2014/main" id="{7EDBECF5-AFCF-283A-8E5F-B97F7AAEE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3687554"/>
            <a:ext cx="1555750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ROPPING - Definición y sinónimos de cropping en el diccionario inglés">
            <a:extLst>
              <a:ext uri="{FF2B5EF4-FFF2-40B4-BE49-F238E27FC236}">
                <a16:creationId xmlns:a16="http://schemas.microsoft.com/office/drawing/2014/main" id="{622FB3A4-B568-C5DF-EE9D-D12481CE7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3687554"/>
            <a:ext cx="2645259" cy="148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and Biomes - Tropical Rainforests">
            <a:extLst>
              <a:ext uri="{FF2B5EF4-FFF2-40B4-BE49-F238E27FC236}">
                <a16:creationId xmlns:a16="http://schemas.microsoft.com/office/drawing/2014/main" id="{B2AB5345-8B70-33AD-4A1C-3CC5B9E0D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412" y="3575673"/>
            <a:ext cx="23941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15B00490-FECB-4731-A59E-F921A7A4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86" y="3588335"/>
            <a:ext cx="2588992" cy="15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2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264" y="1660856"/>
            <a:ext cx="6907714" cy="518078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3142778" y="83737"/>
            <a:ext cx="595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Environmental Change and the Future of Plant Gas Exchange</a:t>
            </a:r>
          </a:p>
        </p:txBody>
      </p:sp>
      <p:sp>
        <p:nvSpPr>
          <p:cNvPr id="8" name="Flecha curvada hacia la derecha 7"/>
          <p:cNvSpPr/>
          <p:nvPr/>
        </p:nvSpPr>
        <p:spPr>
          <a:xfrm>
            <a:off x="8850363" y="2288909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>
                <a:alpha val="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9380654" y="2163298"/>
            <a:ext cx="1357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CO</a:t>
            </a:r>
            <a:r>
              <a:rPr lang="en-GB" sz="1600" baseline="-25000" dirty="0">
                <a:solidFill>
                  <a:srgbClr val="FF0000"/>
                </a:solidFill>
              </a:rPr>
              <a:t>2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365594" y="2846064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1" name="Flecha curvada hacia la izquierda 10"/>
          <p:cNvSpPr/>
          <p:nvPr/>
        </p:nvSpPr>
        <p:spPr>
          <a:xfrm>
            <a:off x="2486893" y="3712498"/>
            <a:ext cx="558200" cy="851361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524000" y="3426180"/>
            <a:ext cx="115826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Increase VPD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453120" y="4213828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380333" y="6210752"/>
            <a:ext cx="171646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1CD637"/>
                </a:solidFill>
              </a:rPr>
              <a:t>Nutrients Limitation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6617571" y="5385860"/>
            <a:ext cx="1158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   </a:t>
            </a:r>
            <a:r>
              <a:rPr lang="en-GB" sz="1600" dirty="0" err="1">
                <a:solidFill>
                  <a:srgbClr val="0000FF"/>
                </a:solidFill>
              </a:rPr>
              <a:t>Pn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18" name="Flecha abajo 17"/>
          <p:cNvSpPr/>
          <p:nvPr/>
        </p:nvSpPr>
        <p:spPr>
          <a:xfrm rot="19292730">
            <a:off x="4913523" y="1478933"/>
            <a:ext cx="460515" cy="1145422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/>
          <p:cNvSpPr txBox="1"/>
          <p:nvPr/>
        </p:nvSpPr>
        <p:spPr>
          <a:xfrm>
            <a:off x="2975319" y="921203"/>
            <a:ext cx="2093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9D9D00"/>
                </a:solidFill>
              </a:rPr>
              <a:t>Changes in Cloud Regimes</a:t>
            </a:r>
          </a:p>
          <a:p>
            <a:pPr algn="ctr"/>
            <a:r>
              <a:rPr lang="en-GB" sz="1600" dirty="0">
                <a:solidFill>
                  <a:srgbClr val="9D9D00"/>
                </a:solidFill>
              </a:rPr>
              <a:t>Irradiance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215103" y="2332575"/>
            <a:ext cx="130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>
                <a:solidFill>
                  <a:srgbClr val="FF0000"/>
                </a:solidFill>
              </a:rPr>
              <a:t>Pn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21" name="Flecha curvada hacia la derecha 20"/>
          <p:cNvSpPr/>
          <p:nvPr/>
        </p:nvSpPr>
        <p:spPr>
          <a:xfrm>
            <a:off x="8040975" y="4269654"/>
            <a:ext cx="558201" cy="879276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599176" y="4044551"/>
            <a:ext cx="1739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F0000"/>
                </a:solidFill>
              </a:rPr>
              <a:t>      Temperature</a:t>
            </a:r>
          </a:p>
        </p:txBody>
      </p:sp>
      <p:sp>
        <p:nvSpPr>
          <p:cNvPr id="24" name="Flecha curvada hacia la izquierda 23"/>
          <p:cNvSpPr/>
          <p:nvPr/>
        </p:nvSpPr>
        <p:spPr>
          <a:xfrm rot="10800000">
            <a:off x="6254743" y="5770414"/>
            <a:ext cx="446563" cy="655968"/>
          </a:xfrm>
          <a:prstGeom prst="curvedLeftArrow">
            <a:avLst/>
          </a:prstGeom>
          <a:solidFill>
            <a:srgbClr val="1CD637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Flecha arriba 24"/>
          <p:cNvSpPr/>
          <p:nvPr/>
        </p:nvSpPr>
        <p:spPr>
          <a:xfrm>
            <a:off x="4398726" y="2163299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lecha arriba 25"/>
          <p:cNvSpPr/>
          <p:nvPr/>
        </p:nvSpPr>
        <p:spPr>
          <a:xfrm>
            <a:off x="9589978" y="2021820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lecha arriba 26"/>
          <p:cNvSpPr/>
          <p:nvPr/>
        </p:nvSpPr>
        <p:spPr>
          <a:xfrm>
            <a:off x="9609806" y="2722136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lecha arriba 27"/>
          <p:cNvSpPr/>
          <p:nvPr/>
        </p:nvSpPr>
        <p:spPr>
          <a:xfrm>
            <a:off x="8758552" y="3903073"/>
            <a:ext cx="251190" cy="480033"/>
          </a:xfrm>
          <a:prstGeom prst="upArrow">
            <a:avLst/>
          </a:prstGeom>
          <a:solidFill>
            <a:srgbClr val="FF00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lecha arriba 28"/>
          <p:cNvSpPr/>
          <p:nvPr/>
        </p:nvSpPr>
        <p:spPr>
          <a:xfrm>
            <a:off x="1524000" y="3238536"/>
            <a:ext cx="251190" cy="480033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lecha arriba 29"/>
          <p:cNvSpPr/>
          <p:nvPr/>
        </p:nvSpPr>
        <p:spPr>
          <a:xfrm flipV="1">
            <a:off x="1649595" y="4127037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lecha arriba 30"/>
          <p:cNvSpPr/>
          <p:nvPr/>
        </p:nvSpPr>
        <p:spPr>
          <a:xfrm flipV="1">
            <a:off x="6826900" y="5385861"/>
            <a:ext cx="251190" cy="512137"/>
          </a:xfrm>
          <a:prstGeom prst="upArrow">
            <a:avLst/>
          </a:prstGeom>
          <a:solidFill>
            <a:srgbClr val="0000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Flecha arriba 31"/>
          <p:cNvSpPr/>
          <p:nvPr/>
        </p:nvSpPr>
        <p:spPr>
          <a:xfrm>
            <a:off x="3263826" y="1216339"/>
            <a:ext cx="251190" cy="480033"/>
          </a:xfrm>
          <a:prstGeom prst="upArrow">
            <a:avLst/>
          </a:prstGeom>
          <a:solidFill>
            <a:srgbClr val="9D9D00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lecha curvada hacia la izquierda 32"/>
          <p:cNvSpPr/>
          <p:nvPr/>
        </p:nvSpPr>
        <p:spPr>
          <a:xfrm flipV="1">
            <a:off x="5517510" y="5770413"/>
            <a:ext cx="488423" cy="655969"/>
          </a:xfrm>
          <a:prstGeom prst="curvedLeftArrow">
            <a:avLst/>
          </a:prstGeom>
          <a:solidFill>
            <a:srgbClr val="3366FF"/>
          </a:solidFill>
          <a:ln>
            <a:solidFill>
              <a:schemeClr val="accent1">
                <a:shade val="95000"/>
                <a:satMod val="105000"/>
                <a:alpha val="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589338" y="6224705"/>
            <a:ext cx="25049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000FF"/>
                </a:solidFill>
              </a:rPr>
              <a:t>Soil Moisture </a:t>
            </a:r>
          </a:p>
          <a:p>
            <a:pPr algn="ctr"/>
            <a:r>
              <a:rPr lang="en-GB" sz="1600" dirty="0">
                <a:solidFill>
                  <a:srgbClr val="0000FF"/>
                </a:solidFill>
              </a:rPr>
              <a:t>(Rain-Evapotranspiration)</a:t>
            </a:r>
          </a:p>
        </p:txBody>
      </p:sp>
      <p:grpSp>
        <p:nvGrpSpPr>
          <p:cNvPr id="37" name="Agrupar 36"/>
          <p:cNvGrpSpPr/>
          <p:nvPr/>
        </p:nvGrpSpPr>
        <p:grpSpPr>
          <a:xfrm>
            <a:off x="4795566" y="5378761"/>
            <a:ext cx="1158264" cy="512137"/>
            <a:chOff x="500170" y="5563480"/>
            <a:chExt cx="1158264" cy="512137"/>
          </a:xfrm>
        </p:grpSpPr>
        <p:sp>
          <p:nvSpPr>
            <p:cNvPr id="35" name="CuadroTexto 34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36" name="Flecha arriba 35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8543353" y="4720969"/>
            <a:ext cx="1158264" cy="512137"/>
            <a:chOff x="500170" y="5563480"/>
            <a:chExt cx="1158264" cy="512137"/>
          </a:xfrm>
        </p:grpSpPr>
        <p:sp>
          <p:nvSpPr>
            <p:cNvPr id="39" name="CuadroTexto 38"/>
            <p:cNvSpPr txBox="1"/>
            <p:nvPr/>
          </p:nvSpPr>
          <p:spPr>
            <a:xfrm>
              <a:off x="500170" y="5650272"/>
              <a:ext cx="11582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solidFill>
                    <a:srgbClr val="0000FF"/>
                  </a:solidFill>
                </a:rPr>
                <a:t> </a:t>
              </a:r>
              <a:r>
                <a:rPr lang="en-GB" sz="1600" dirty="0" err="1">
                  <a:solidFill>
                    <a:srgbClr val="0000FF"/>
                  </a:solidFill>
                </a:rPr>
                <a:t>Pn</a:t>
              </a:r>
              <a:endParaRPr lang="en-GB" sz="1600" dirty="0">
                <a:solidFill>
                  <a:srgbClr val="0000FF"/>
                </a:solidFill>
              </a:endParaRPr>
            </a:p>
          </p:txBody>
        </p:sp>
        <p:sp>
          <p:nvSpPr>
            <p:cNvPr id="40" name="Flecha arriba 39"/>
            <p:cNvSpPr/>
            <p:nvPr/>
          </p:nvSpPr>
          <p:spPr>
            <a:xfrm flipV="1">
              <a:off x="696645" y="5563480"/>
              <a:ext cx="251190" cy="512137"/>
            </a:xfrm>
            <a:prstGeom prst="upArrow">
              <a:avLst/>
            </a:prstGeom>
            <a:solidFill>
              <a:srgbClr val="0000FF"/>
            </a:solidFill>
            <a:ln>
              <a:solidFill>
                <a:schemeClr val="accent1">
                  <a:shade val="95000"/>
                  <a:satMod val="105000"/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628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C52F-200B-A6D3-B8D6-44FF3795D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flujos</a:t>
            </a:r>
            <a:r>
              <a:rPr lang="en-US" dirty="0"/>
              <a:t> entre la hoja y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ambiente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/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3200" dirty="0"/>
                  <a:t>Ley de Fick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FCEBCEB-B0B2-DD87-AC49-F0940020A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593" y="2525035"/>
                <a:ext cx="6950870" cy="1535357"/>
              </a:xfrm>
              <a:prstGeom prst="rect">
                <a:avLst/>
              </a:prstGeom>
              <a:blipFill>
                <a:blip r:embed="rId2"/>
                <a:stretch>
                  <a:fillRect l="-2190" t="-4918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/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Asimilación (A) </a:t>
                </a:r>
                <a14:m>
                  <m:oMath xmlns:m="http://schemas.openxmlformats.org/officeDocument/2006/math">
                    <m:r>
                      <a:rPr lang="es-ES" sz="3200">
                        <a:latin typeface="Cambria Math" panose="02040503050406030204" pitchFamily="18" charset="0"/>
                      </a:rPr>
                      <m:t>	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/>
                  <a:t>)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err="1"/>
                  <a:t>Transpiración</a:t>
                </a:r>
                <a:r>
                  <a:rPr lang="en-US" sz="3200" dirty="0"/>
                  <a:t> (E) </a:t>
                </a:r>
                <a14:m>
                  <m:oMath xmlns:m="http://schemas.openxmlformats.org/officeDocument/2006/math"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s-ES" sz="3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s-E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sz="32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s-ES" sz="32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s-E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EFAA43-2C95-39F3-519F-DBA4E08B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771" y="4309964"/>
                <a:ext cx="6386513" cy="1569660"/>
              </a:xfrm>
              <a:prstGeom prst="rect">
                <a:avLst/>
              </a:prstGeom>
              <a:blipFill>
                <a:blip r:embed="rId3"/>
                <a:stretch>
                  <a:fillRect l="-2381" t="-4800" b="-1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65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interplay between stomatal gaseous exchange and photosynthesis is  complex – PLANT STOMATA ENCYCLOPEDIA">
            <a:extLst>
              <a:ext uri="{FF2B5EF4-FFF2-40B4-BE49-F238E27FC236}">
                <a16:creationId xmlns:a16="http://schemas.microsoft.com/office/drawing/2014/main" id="{F770F747-7F2B-E78C-1E78-574409D59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7350"/>
            <a:ext cx="12192000" cy="60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7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0B74-5038-25F4-7D2C-66B968AA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Medicion</a:t>
            </a:r>
            <a:r>
              <a:rPr lang="en-US" dirty="0"/>
              <a:t> de </a:t>
            </a:r>
            <a:r>
              <a:rPr lang="en-US" dirty="0" err="1"/>
              <a:t>fotosintesis</a:t>
            </a:r>
            <a:r>
              <a:rPr lang="en-US" dirty="0"/>
              <a:t> a </a:t>
            </a:r>
            <a:r>
              <a:rPr lang="en-US" dirty="0" err="1"/>
              <a:t>nivel</a:t>
            </a:r>
            <a:r>
              <a:rPr lang="en-US" dirty="0"/>
              <a:t> de hoja</a:t>
            </a:r>
          </a:p>
        </p:txBody>
      </p:sp>
      <p:pic>
        <p:nvPicPr>
          <p:cNvPr id="11266" name="Picture 2" descr="LI-6400XT Portable Photosynthesis System - LI-COR Environmental">
            <a:extLst>
              <a:ext uri="{FF2B5EF4-FFF2-40B4-BE49-F238E27FC236}">
                <a16:creationId xmlns:a16="http://schemas.microsoft.com/office/drawing/2014/main" id="{A59319AC-E567-A4A3-3CEC-78B54A85C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85950"/>
            <a:ext cx="3486150" cy="348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I-6800 | Leaf-level O2 and CO2 measurements with the LI-6800 and Picarro  G2207-i">
            <a:extLst>
              <a:ext uri="{FF2B5EF4-FFF2-40B4-BE49-F238E27FC236}">
                <a16:creationId xmlns:a16="http://schemas.microsoft.com/office/drawing/2014/main" id="{40F6571C-B0EF-523C-A703-9BB324E91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1690688"/>
            <a:ext cx="6762750" cy="448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20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436</Words>
  <Application>Microsoft Macintosh PowerPoint</Application>
  <PresentationFormat>Widescreen</PresentationFormat>
  <Paragraphs>92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Biometeorología</vt:lpstr>
      <vt:lpstr>PowerPoint Presentation</vt:lpstr>
      <vt:lpstr>PowerPoint Presentation</vt:lpstr>
      <vt:lpstr>PowerPoint Presentation</vt:lpstr>
      <vt:lpstr>Por qué modelar la fotosíntesis</vt:lpstr>
      <vt:lpstr>PowerPoint Presentation</vt:lpstr>
      <vt:lpstr>Cómo podemos modelar los flujos entre la hoja y su ambiente</vt:lpstr>
      <vt:lpstr>PowerPoint Presentation</vt:lpstr>
      <vt:lpstr>Medicion de fotosintesis a nivel de hoja</vt:lpstr>
      <vt:lpstr>Modelos Empíricos vs Modelos mecanísticos</vt:lpstr>
      <vt:lpstr>Modelo Fotosintético de Farquhar et al., (1980)</vt:lpstr>
      <vt:lpstr>PowerPoint Presentation</vt:lpstr>
      <vt:lpstr>Modelación de los componentes de la fotosíntesis</vt:lpstr>
      <vt:lpstr>Modelación de los componentes de la fotosíntesis</vt:lpstr>
      <vt:lpstr>Modelación de los componentes de la fotosíntesis</vt:lpstr>
      <vt:lpstr>Determinacion de la conductancia estomatica en función de la fotosintesis</vt:lpstr>
      <vt:lpstr>Eficiencia en el Uso del Agua (EUA)</vt:lpstr>
      <vt:lpstr>Modelacion de la conductancia estomatica</vt:lpstr>
      <vt:lpstr>El modelo multiplicative de Jarvis</vt:lpstr>
      <vt:lpstr>Integracion en modelos de Dynamic Global Vegetation Models (DVGMs)</vt:lpstr>
      <vt:lpstr>Integracion en modelos de Dynamic Global Vegetation Models (DVGMs)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Biometeorología</dc:title>
  <dc:creator>Nicolas Raab</dc:creator>
  <cp:lastModifiedBy>Nicolas Raab</cp:lastModifiedBy>
  <cp:revision>12</cp:revision>
  <dcterms:created xsi:type="dcterms:W3CDTF">2022-09-19T13:31:50Z</dcterms:created>
  <dcterms:modified xsi:type="dcterms:W3CDTF">2022-09-20T00:51:26Z</dcterms:modified>
</cp:coreProperties>
</file>